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70" r:id="rId4"/>
    <p:sldId id="271" r:id="rId5"/>
    <p:sldId id="258" r:id="rId6"/>
    <p:sldId id="268" r:id="rId7"/>
    <p:sldId id="261" r:id="rId8"/>
    <p:sldId id="259" r:id="rId9"/>
    <p:sldId id="262" r:id="rId10"/>
    <p:sldId id="260" r:id="rId11"/>
    <p:sldId id="263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wmf>
</file>

<file path=ppt/media/image12.wmf>
</file>

<file path=ppt/media/image13.wm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72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19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24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45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66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73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95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277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730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516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96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B4F9A9-CB77-4A94-AEE0-C37C94C95F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CA278-F2FA-46D6-ABA9-10A597648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68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2" name="Rectangle 1"/>
          <p:cNvSpPr/>
          <p:nvPr/>
        </p:nvSpPr>
        <p:spPr>
          <a:xfrm>
            <a:off x="2738105" y="2287119"/>
            <a:ext cx="7109639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</a:t>
            </a:r>
          </a:p>
          <a:p>
            <a:pPr algn="ctr"/>
            <a:r>
              <a:rPr lang="en-US" sz="2800" b="1" dirty="0">
                <a:latin typeface="Roboto"/>
              </a:rPr>
              <a:t>By </a:t>
            </a:r>
            <a:r>
              <a:rPr lang="en-US" sz="2800" b="1" dirty="0" err="1">
                <a:latin typeface="Roboto"/>
              </a:rPr>
              <a:t>Aksadur</a:t>
            </a:r>
            <a:r>
              <a:rPr lang="en-US" sz="2800" b="1" dirty="0">
                <a:latin typeface="Roboto"/>
              </a:rPr>
              <a:t> Rahman</a:t>
            </a:r>
          </a:p>
          <a:p>
            <a:pPr algn="ctr"/>
            <a:r>
              <a:rPr lang="en-US" sz="2800" b="1" dirty="0">
                <a:solidFill>
                  <a:schemeClr val="accent1"/>
                </a:solidFill>
                <a:latin typeface="Roboto"/>
              </a:rPr>
              <a:t>aksadur@yahoo.com</a:t>
            </a:r>
          </a:p>
          <a:p>
            <a:r>
              <a:rPr lang="en-US" sz="60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4022494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8912" y="31426"/>
            <a:ext cx="6954653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24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 </a:t>
            </a:r>
            <a:r>
              <a:rPr lang="en-US" sz="2400" b="1" kern="0" dirty="0">
                <a:solidFill>
                  <a:srgbClr val="FF0000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Machine Learning</a:t>
            </a:r>
            <a:endParaRPr lang="en-US" sz="2400" b="1" kern="0" dirty="0">
              <a:latin typeface="Cambria" panose="0204050305040603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92" y="1550398"/>
            <a:ext cx="9584940" cy="423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914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8912" y="31426"/>
            <a:ext cx="6954653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24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 </a:t>
            </a:r>
            <a:r>
              <a:rPr lang="en-US" sz="2400" b="1" kern="0" dirty="0">
                <a:solidFill>
                  <a:srgbClr val="FF0000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Machine Learning</a:t>
            </a:r>
            <a:endParaRPr lang="en-US" sz="2400" b="1" kern="0" dirty="0">
              <a:latin typeface="Cambria" panose="0204050305040603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4584090"/>
              </p:ext>
            </p:extLst>
          </p:nvPr>
        </p:nvGraphicFramePr>
        <p:xfrm>
          <a:off x="822950" y="2077555"/>
          <a:ext cx="9595667" cy="44388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8847000" imgH="4092120" progId="PBrush">
                  <p:embed/>
                </p:oleObj>
              </mc:Choice>
              <mc:Fallback>
                <p:oleObj name="Bitmap Image" r:id="rId3" imgW="8847000" imgH="4092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2950" y="2077555"/>
                        <a:ext cx="9595667" cy="44388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E10217A-14A9-4F64-BB10-EFBBF4D7E217}"/>
              </a:ext>
            </a:extLst>
          </p:cNvPr>
          <p:cNvSpPr txBox="1"/>
          <p:nvPr/>
        </p:nvSpPr>
        <p:spPr>
          <a:xfrm>
            <a:off x="2375647" y="1221495"/>
            <a:ext cx="88840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Recall is a metric that measures how often a machine learning model correctly identifies positive instances (true positives) from all the actual positive samples. The higher the recall, the better. </a:t>
            </a:r>
          </a:p>
        </p:txBody>
      </p:sp>
    </p:spTree>
    <p:extLst>
      <p:ext uri="{BB962C8B-B14F-4D97-AF65-F5344CB8AC3E}">
        <p14:creationId xmlns:p14="http://schemas.microsoft.com/office/powerpoint/2010/main" val="3780416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8912" y="31426"/>
            <a:ext cx="6954653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24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 </a:t>
            </a:r>
            <a:r>
              <a:rPr lang="en-US" sz="2400" b="1" kern="0" dirty="0">
                <a:solidFill>
                  <a:srgbClr val="FF0000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Machine Learning</a:t>
            </a:r>
            <a:endParaRPr lang="en-US" sz="2400" b="1" kern="0" dirty="0">
              <a:latin typeface="Cambria" panose="0204050305040603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1668532"/>
              </p:ext>
            </p:extLst>
          </p:nvPr>
        </p:nvGraphicFramePr>
        <p:xfrm>
          <a:off x="1164861" y="1756319"/>
          <a:ext cx="8858704" cy="4065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7704000" imgH="3535560" progId="PBrush">
                  <p:embed/>
                </p:oleObj>
              </mc:Choice>
              <mc:Fallback>
                <p:oleObj name="Bitmap Image" r:id="rId3" imgW="7704000" imgH="3535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4861" y="1756319"/>
                        <a:ext cx="8858704" cy="4065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4517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8912" y="31426"/>
            <a:ext cx="6954653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24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 </a:t>
            </a:r>
            <a:r>
              <a:rPr lang="en-US" sz="2400" b="1" kern="0" dirty="0">
                <a:solidFill>
                  <a:srgbClr val="FF0000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Machine Learning</a:t>
            </a:r>
            <a:endParaRPr lang="en-US" sz="2400" b="1" kern="0" dirty="0">
              <a:latin typeface="Cambria" panose="0204050305040603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6704987"/>
              </p:ext>
            </p:extLst>
          </p:nvPr>
        </p:nvGraphicFramePr>
        <p:xfrm>
          <a:off x="642856" y="2418182"/>
          <a:ext cx="9648895" cy="32845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8907840" imgH="3032640" progId="PBrush">
                  <p:embed/>
                </p:oleObj>
              </mc:Choice>
              <mc:Fallback>
                <p:oleObj name="Bitmap Image" r:id="rId3" imgW="8907840" imgH="3032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2856" y="2418182"/>
                        <a:ext cx="9648895" cy="32845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6812284-69D2-46B8-9AFA-2C372D5B8987}"/>
              </a:ext>
            </a:extLst>
          </p:cNvPr>
          <p:cNvSpPr txBox="1"/>
          <p:nvPr/>
        </p:nvSpPr>
        <p:spPr>
          <a:xfrm>
            <a:off x="2904564" y="1451393"/>
            <a:ext cx="6841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kern="0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F1 score : Harmonic mean of Precision and Recall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346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A33C28A-037C-4D46-84A6-69C3EF45B74F}"/>
              </a:ext>
            </a:extLst>
          </p:cNvPr>
          <p:cNvSpPr/>
          <p:nvPr/>
        </p:nvSpPr>
        <p:spPr>
          <a:xfrm>
            <a:off x="3896881" y="1659285"/>
            <a:ext cx="3665969" cy="24923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srgbClr val="92D05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Agenda</a:t>
            </a:r>
            <a:endParaRPr lang="en-US" sz="2800" dirty="0">
              <a:solidFill>
                <a:srgbClr val="92D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Confusion Matrix</a:t>
            </a:r>
          </a:p>
          <a:p>
            <a:r>
              <a:rPr lang="en-US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False/True Positive</a:t>
            </a:r>
          </a:p>
          <a:p>
            <a:r>
              <a:rPr lang="en-US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False/True Negative</a:t>
            </a:r>
          </a:p>
          <a:p>
            <a:r>
              <a:rPr lang="en-US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Precision</a:t>
            </a:r>
          </a:p>
          <a:p>
            <a:r>
              <a:rPr lang="en-US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Recall</a:t>
            </a:r>
          </a:p>
          <a:p>
            <a:r>
              <a:rPr lang="en-US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F1 Score</a:t>
            </a:r>
          </a:p>
        </p:txBody>
      </p:sp>
    </p:spTree>
    <p:extLst>
      <p:ext uri="{BB962C8B-B14F-4D97-AF65-F5344CB8AC3E}">
        <p14:creationId xmlns:p14="http://schemas.microsoft.com/office/powerpoint/2010/main" val="2145974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2" name="Rectangle 1"/>
          <p:cNvSpPr/>
          <p:nvPr/>
        </p:nvSpPr>
        <p:spPr>
          <a:xfrm>
            <a:off x="2836716" y="682438"/>
            <a:ext cx="737092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 </a:t>
            </a:r>
            <a:endParaRPr lang="en-US" sz="6000" dirty="0"/>
          </a:p>
        </p:txBody>
      </p:sp>
      <p:pic>
        <p:nvPicPr>
          <p:cNvPr id="4" name="Google Shape;389;p44"/>
          <p:cNvPicPr preferRelativeResize="0"/>
          <p:nvPr/>
        </p:nvPicPr>
        <p:blipFill rotWithShape="1">
          <a:blip r:embed="rId3">
            <a:alphaModFix/>
          </a:blip>
          <a:srcRect t="-1143" b="2591"/>
          <a:stretch/>
        </p:blipFill>
        <p:spPr>
          <a:xfrm>
            <a:off x="3456533" y="2024673"/>
            <a:ext cx="5794775" cy="3615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8425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2" name="Rectangle 1"/>
          <p:cNvSpPr/>
          <p:nvPr/>
        </p:nvSpPr>
        <p:spPr>
          <a:xfrm>
            <a:off x="2836716" y="682438"/>
            <a:ext cx="737092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 </a:t>
            </a:r>
            <a:endParaRPr lang="en-US" sz="6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89091A-91B6-40BC-884E-E21C73803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7617" y="1717476"/>
            <a:ext cx="7216765" cy="445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553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8912" y="31426"/>
            <a:ext cx="6954653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24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 </a:t>
            </a:r>
            <a:r>
              <a:rPr lang="en-US" sz="2400" b="1" kern="0" dirty="0">
                <a:solidFill>
                  <a:srgbClr val="FF0000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Machine Learning</a:t>
            </a:r>
            <a:endParaRPr lang="en-US" sz="2400" b="1" kern="0" dirty="0">
              <a:latin typeface="Cambria" panose="0204050305040603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6" name="Google Shape;378;p43"/>
          <p:cNvSpPr txBox="1"/>
          <p:nvPr/>
        </p:nvSpPr>
        <p:spPr>
          <a:xfrm>
            <a:off x="1553214" y="1374831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Confusion Matrix</a:t>
            </a:r>
            <a:endParaRPr sz="2800" dirty="0"/>
          </a:p>
        </p:txBody>
      </p:sp>
      <p:sp>
        <p:nvSpPr>
          <p:cNvPr id="7" name="Google Shape;379;p43"/>
          <p:cNvSpPr txBox="1"/>
          <p:nvPr/>
        </p:nvSpPr>
        <p:spPr>
          <a:xfrm>
            <a:off x="1553214" y="1787996"/>
            <a:ext cx="10177677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confusion matrix is the primary method used to validate a classifier. Most of the model quality and accuracy metrics are based on the values of the confusion matrix. This matrix is a table that contains information about the actual and predicted values for a classifier.</a:t>
            </a:r>
            <a:endParaRPr dirty="0"/>
          </a:p>
        </p:txBody>
      </p:sp>
      <p:sp>
        <p:nvSpPr>
          <p:cNvPr id="8" name="Google Shape;380;p43"/>
          <p:cNvSpPr txBox="1"/>
          <p:nvPr/>
        </p:nvSpPr>
        <p:spPr>
          <a:xfrm>
            <a:off x="1424811" y="2957035"/>
            <a:ext cx="6312420" cy="2563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lvl="0" indent="-16637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lang="en" b="1" dirty="0">
                <a:solidFill>
                  <a:srgbClr val="000000"/>
                </a:solidFill>
              </a:rPr>
              <a:t>True positives (TP):</a:t>
            </a:r>
            <a:r>
              <a:rPr lang="en" dirty="0">
                <a:solidFill>
                  <a:srgbClr val="000000"/>
                </a:solidFill>
              </a:rPr>
              <a:t> These are cases in which we predicted yes (they have the disease), and they do have the disease.</a:t>
            </a:r>
            <a:endParaRPr dirty="0">
              <a:solidFill>
                <a:srgbClr val="000000"/>
              </a:solidFill>
            </a:endParaRPr>
          </a:p>
          <a:p>
            <a:pPr marL="228600" lvl="0" indent="-1663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lang="en" b="1" dirty="0">
                <a:solidFill>
                  <a:srgbClr val="000000"/>
                </a:solidFill>
              </a:rPr>
              <a:t>True negatives (TN):</a:t>
            </a:r>
            <a:r>
              <a:rPr lang="en" dirty="0">
                <a:solidFill>
                  <a:srgbClr val="000000"/>
                </a:solidFill>
              </a:rPr>
              <a:t> We predicted no, and they don't have the disease.</a:t>
            </a:r>
            <a:endParaRPr dirty="0">
              <a:solidFill>
                <a:srgbClr val="000000"/>
              </a:solidFill>
            </a:endParaRPr>
          </a:p>
          <a:p>
            <a:pPr marL="228600" lvl="0" indent="-1663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lang="en" b="1" dirty="0">
                <a:solidFill>
                  <a:srgbClr val="000000"/>
                </a:solidFill>
              </a:rPr>
              <a:t>False positives (FP):</a:t>
            </a:r>
            <a:r>
              <a:rPr lang="en" dirty="0">
                <a:solidFill>
                  <a:srgbClr val="000000"/>
                </a:solidFill>
              </a:rPr>
              <a:t> We predicted yes, but they don't actually have the disease. (Also known as a "Type I error.")</a:t>
            </a:r>
            <a:endParaRPr dirty="0">
              <a:solidFill>
                <a:srgbClr val="000000"/>
              </a:solidFill>
            </a:endParaRPr>
          </a:p>
          <a:p>
            <a:pPr marL="228600" lvl="0" indent="-1663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lang="en" b="1" dirty="0">
                <a:solidFill>
                  <a:srgbClr val="000000"/>
                </a:solidFill>
              </a:rPr>
              <a:t>False negatives (FN):</a:t>
            </a:r>
            <a:r>
              <a:rPr lang="en" dirty="0">
                <a:solidFill>
                  <a:srgbClr val="000000"/>
                </a:solidFill>
              </a:rPr>
              <a:t> We predicted no, but they actually do have the disease. (Also known as a "Type II error.")</a:t>
            </a:r>
            <a:endParaRPr dirty="0">
              <a:solidFill>
                <a:srgbClr val="000000"/>
              </a:solidFill>
            </a:endParaRPr>
          </a:p>
        </p:txBody>
      </p:sp>
      <p:pic>
        <p:nvPicPr>
          <p:cNvPr id="10" name="Google Shape;381;p43" descr="Example confusion matrix for a binary classifi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06422" y="3130474"/>
            <a:ext cx="3930900" cy="1859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8086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8912" y="31426"/>
            <a:ext cx="6954653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24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 </a:t>
            </a:r>
            <a:r>
              <a:rPr lang="en-US" sz="2400" b="1" kern="0" dirty="0">
                <a:solidFill>
                  <a:srgbClr val="FF0000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Machine Learning</a:t>
            </a:r>
            <a:endParaRPr lang="en-US" sz="2400" b="1" kern="0" dirty="0">
              <a:latin typeface="Cambria" panose="0204050305040603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55" y="1749470"/>
            <a:ext cx="10991850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633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8912" y="31426"/>
            <a:ext cx="6954653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24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 </a:t>
            </a:r>
            <a:r>
              <a:rPr lang="en-US" sz="2400" b="1" kern="0" dirty="0">
                <a:solidFill>
                  <a:srgbClr val="FF0000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Machine Learning</a:t>
            </a:r>
            <a:endParaRPr lang="en-US" sz="2400" b="1" kern="0" dirty="0">
              <a:latin typeface="Cambria" panose="0204050305040603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923" y="1607004"/>
            <a:ext cx="9471162" cy="441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759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8912" y="31426"/>
            <a:ext cx="6954653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24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 </a:t>
            </a:r>
            <a:r>
              <a:rPr lang="en-US" sz="2400" b="1" kern="0" dirty="0">
                <a:solidFill>
                  <a:srgbClr val="FF0000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Machine Learning</a:t>
            </a:r>
            <a:endParaRPr lang="en-US" sz="2400" b="1" kern="0" dirty="0">
              <a:latin typeface="Cambria" panose="0204050305040603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04" y="1791516"/>
            <a:ext cx="9466761" cy="393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889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8912" y="31426"/>
            <a:ext cx="6954653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2400" b="1" kern="0" dirty="0">
                <a:solidFill>
                  <a:schemeClr val="accent1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Confusion Matrix </a:t>
            </a:r>
            <a:r>
              <a:rPr lang="en-US" sz="2400" b="1" kern="0" dirty="0">
                <a:solidFill>
                  <a:srgbClr val="FF0000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Machine Learning</a:t>
            </a:r>
            <a:endParaRPr lang="en-US" sz="2400" b="1" kern="0" dirty="0">
              <a:latin typeface="Cambria" panose="0204050305040603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617" y="4990174"/>
            <a:ext cx="1418705" cy="1425039"/>
          </a:xfrm>
          <a:prstGeom prst="rect">
            <a:avLst/>
          </a:prstGeom>
          <a:ln>
            <a:solidFill>
              <a:srgbClr val="FFC000"/>
            </a:solidFill>
          </a:ln>
        </p:spPr>
      </p:pic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8655732"/>
              </p:ext>
            </p:extLst>
          </p:nvPr>
        </p:nvGraphicFramePr>
        <p:xfrm>
          <a:off x="923749" y="2354388"/>
          <a:ext cx="8991600" cy="4060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8991720" imgH="4061520" progId="PBrush">
                  <p:embed/>
                </p:oleObj>
              </mc:Choice>
              <mc:Fallback>
                <p:oleObj name="Bitmap Image" r:id="rId3" imgW="8991720" imgH="4061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3749" y="2354388"/>
                        <a:ext cx="8991600" cy="4060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CABE2D9-BDFE-49FB-8DD1-66546585A3FB}"/>
              </a:ext>
            </a:extLst>
          </p:cNvPr>
          <p:cNvSpPr txBox="1"/>
          <p:nvPr/>
        </p:nvSpPr>
        <p:spPr>
          <a:xfrm>
            <a:off x="1156448" y="1452327"/>
            <a:ext cx="1026048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Precision is a metric that measures how often a machine learning model correctly predicts the positive class. The higher the precision, the better.</a:t>
            </a:r>
          </a:p>
        </p:txBody>
      </p:sp>
    </p:spTree>
    <p:extLst>
      <p:ext uri="{BB962C8B-B14F-4D97-AF65-F5344CB8AC3E}">
        <p14:creationId xmlns:p14="http://schemas.microsoft.com/office/powerpoint/2010/main" val="304370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3214</TotalTime>
  <Words>292</Words>
  <Application>Microsoft Office PowerPoint</Application>
  <PresentationFormat>Widescreen</PresentationFormat>
  <Paragraphs>32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Bookman Old Style</vt:lpstr>
      <vt:lpstr>Calibri</vt:lpstr>
      <vt:lpstr>Calibri Light</vt:lpstr>
      <vt:lpstr>Cambria</vt:lpstr>
      <vt:lpstr>Roboto</vt:lpstr>
      <vt:lpstr>Office Theme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Md. Aksadur Rahman</dc:creator>
  <cp:lastModifiedBy>Aksadur Rahman</cp:lastModifiedBy>
  <cp:revision>128</cp:revision>
  <dcterms:created xsi:type="dcterms:W3CDTF">2021-08-10T15:37:54Z</dcterms:created>
  <dcterms:modified xsi:type="dcterms:W3CDTF">2024-10-16T05:50:33Z</dcterms:modified>
</cp:coreProperties>
</file>